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0"/>
  </p:notesMasterIdLst>
  <p:handoutMasterIdLst>
    <p:handoutMasterId r:id="rId21"/>
  </p:handoutMasterIdLst>
  <p:sldIdLst>
    <p:sldId id="328" r:id="rId3"/>
    <p:sldId id="411" r:id="rId4"/>
    <p:sldId id="435" r:id="rId5"/>
    <p:sldId id="424" r:id="rId6"/>
    <p:sldId id="412" r:id="rId7"/>
    <p:sldId id="433" r:id="rId8"/>
    <p:sldId id="402" r:id="rId9"/>
    <p:sldId id="434" r:id="rId10"/>
    <p:sldId id="432" r:id="rId11"/>
    <p:sldId id="308" r:id="rId12"/>
    <p:sldId id="419" r:id="rId13"/>
    <p:sldId id="414" r:id="rId14"/>
    <p:sldId id="425" r:id="rId15"/>
    <p:sldId id="420" r:id="rId16"/>
    <p:sldId id="421" r:id="rId17"/>
    <p:sldId id="430" r:id="rId18"/>
    <p:sldId id="426" r:id="rId19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67"/>
    <a:srgbClr val="FFFFFF"/>
    <a:srgbClr val="F8F4EC"/>
    <a:srgbClr val="F6F1E6"/>
    <a:srgbClr val="000000"/>
    <a:srgbClr val="EABB10"/>
    <a:srgbClr val="008080"/>
    <a:srgbClr val="FF0000"/>
    <a:srgbClr val="0000FF"/>
    <a:srgbClr val="3F15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-600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5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180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9/20/2013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powerlib/download/HighlyEffectiveProgramBenefits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hyperlink" Target="http://www.cde.state.co.us/cdelib/HighlyEffective/index.htm" TargetMode="Externa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prezi.com/6tuftjoxxxiw/gshs-highly-effectively-school-library-program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://www.youtube.com/watch?v=M-Kaz6LXu30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brussell@coloradostatelibrary.org" TargetMode="External"/><Relationship Id="rId2" Type="http://schemas.openxmlformats.org/officeDocument/2006/relationships/hyperlink" Target="mailto:russell_b@cde.state.co.u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tinyurl.com/COSchoolLibrarie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HighlyEffective/download/HighlyEffectiveSchoolLibrarie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sites/default/files/Professional%20growth%20cohort%20overview_0.pdf" TargetMode="External"/><Relationship Id="rId2" Type="http://schemas.openxmlformats.org/officeDocument/2006/relationships/hyperlink" Target="https://docs.google.com/document/d/1pk96Dsw78T_ey0G2S5hNKDWyscYeGyjOmt9QzBLayd8/edit?usp=sharing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cde.state.co.us/cdelib/highlyeffectiv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299" y="6063734"/>
            <a:ext cx="1152401" cy="369332"/>
          </a:xfrm>
          <a:prstGeom prst="rect">
            <a:avLst/>
          </a:prstGeom>
          <a:solidFill>
            <a:srgbClr val="F8F4EC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3414708"/>
            <a:ext cx="4648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Palatino Linotype" panose="02040502050505030304" pitchFamily="18" charset="0"/>
              </a:rPr>
              <a:t>Clearing the Bar for School Librarian </a:t>
            </a:r>
          </a:p>
          <a:p>
            <a:r>
              <a:rPr lang="en-US" sz="3600" dirty="0" smtClean="0">
                <a:latin typeface="Palatino Linotype" panose="02040502050505030304" pitchFamily="18" charset="0"/>
              </a:rPr>
              <a:t>Best Practice</a:t>
            </a:r>
            <a:endParaRPr 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848600" cy="2438400"/>
          </a:xfrm>
          <a:solidFill>
            <a:schemeClr val="accent1"/>
          </a:solidFill>
        </p:spPr>
        <p:txBody>
          <a:bodyPr/>
          <a:lstStyle/>
          <a:p>
            <a:pPr algn="l" eaLnBrk="1" hangingPunct="1"/>
            <a:r>
              <a:rPr lang="en-US" b="1" dirty="0" smtClean="0">
                <a:solidFill>
                  <a:schemeClr val="tx1"/>
                </a:solidFill>
              </a:rPr>
              <a:t>Highly Effective School Library Programs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315678"/>
            <a:ext cx="2223902" cy="25037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377"/>
            <a:ext cx="8229600" cy="1143000"/>
          </a:xfrm>
        </p:spPr>
        <p:txBody>
          <a:bodyPr/>
          <a:lstStyle/>
          <a:p>
            <a:pPr algn="l"/>
            <a:r>
              <a:rPr lang="en-US" sz="3600" b="1" dirty="0" smtClean="0">
                <a:solidFill>
                  <a:schemeClr val="tx1"/>
                </a:solidFill>
                <a:latin typeface="Palatino Linotype" pitchFamily="18" charset="0"/>
              </a:rPr>
              <a:t>III.    Recognition</a:t>
            </a:r>
            <a:endParaRPr lang="en-US" sz="36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771" y="1828800"/>
            <a:ext cx="5257800" cy="40830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Rigorous Process with Higher Rewards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2" descr="ProfilePhoto_RobertHammond_MED.jpg">
            <a:hlinkClick r:id="rId3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print"/>
          <a:srcRect l="3896" t="3081" r="4466" b="2324"/>
          <a:stretch/>
        </p:blipFill>
        <p:spPr bwMode="auto">
          <a:xfrm>
            <a:off x="6717866" y="2341296"/>
            <a:ext cx="1830780" cy="27088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http://www.cde.state.co.us/cdelib/HighlyEffective/images/2012HESLFlag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362200"/>
            <a:ext cx="4154488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601195" y="5123967"/>
            <a:ext cx="322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                  CDE Commissioner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Your school-aligned “Growth Plan” 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99960" y="268291"/>
            <a:ext cx="1509840" cy="6361110"/>
            <a:chOff x="699960" y="268291"/>
            <a:chExt cx="1509840" cy="6361110"/>
          </a:xfrm>
        </p:grpSpPr>
        <p:sp>
          <p:nvSpPr>
            <p:cNvPr id="6" name="Chevron 5"/>
            <p:cNvSpPr/>
            <p:nvPr/>
          </p:nvSpPr>
          <p:spPr bwMode="auto">
            <a:xfrm rot="5400000">
              <a:off x="674450" y="308216"/>
              <a:ext cx="1575276" cy="1495425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hevron 23"/>
            <p:cNvSpPr/>
            <p:nvPr/>
          </p:nvSpPr>
          <p:spPr bwMode="auto">
            <a:xfrm rot="5400000">
              <a:off x="686375" y="5109071"/>
              <a:ext cx="1545235" cy="1495425"/>
            </a:xfrm>
            <a:prstGeom prst="chevron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Chevron 24"/>
            <p:cNvSpPr/>
            <p:nvPr/>
          </p:nvSpPr>
          <p:spPr bwMode="auto">
            <a:xfrm rot="5400000">
              <a:off x="695804" y="3621638"/>
              <a:ext cx="1503739" cy="1495425"/>
            </a:xfrm>
            <a:prstGeom prst="chevron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Chevron 25"/>
            <p:cNvSpPr/>
            <p:nvPr/>
          </p:nvSpPr>
          <p:spPr bwMode="auto">
            <a:xfrm rot="5400000">
              <a:off x="616855" y="1926671"/>
              <a:ext cx="1661636" cy="1495425"/>
            </a:xfrm>
            <a:prstGeom prst="chevron">
              <a:avLst/>
            </a:prstGeom>
            <a:solidFill>
              <a:schemeClr val="accent3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8" name="Group 8"/>
          <p:cNvGrpSpPr>
            <a:grpSpLocks/>
          </p:cNvGrpSpPr>
          <p:nvPr/>
        </p:nvGrpSpPr>
        <p:grpSpPr bwMode="auto">
          <a:xfrm>
            <a:off x="2401675" y="5070044"/>
            <a:ext cx="6324601" cy="1039452"/>
            <a:chOff x="1562928" y="4089570"/>
            <a:chExt cx="6152320" cy="1451292"/>
          </a:xfrm>
        </p:grpSpPr>
        <p:sp>
          <p:nvSpPr>
            <p:cNvPr id="29" name="Round Same Side Corner Rectangle 28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A link to your library website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2517353" y="474845"/>
            <a:ext cx="6324601" cy="1039452"/>
            <a:chOff x="1562929" y="4089568"/>
            <a:chExt cx="6152320" cy="1451291"/>
          </a:xfrm>
        </p:grpSpPr>
        <p:sp>
          <p:nvSpPr>
            <p:cNvPr id="35" name="Round Same Side Corner Rectangle 3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  <a:hlinkClick r:id="rId2"/>
                </a:rPr>
                <a:t>Multimedia Presentation </a:t>
              </a: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(3 minutes) 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2590800" y="2021766"/>
            <a:ext cx="6470848" cy="2027728"/>
            <a:chOff x="1349220" y="2638277"/>
            <a:chExt cx="6294583" cy="2831129"/>
          </a:xfrm>
        </p:grpSpPr>
        <p:sp>
          <p:nvSpPr>
            <p:cNvPr id="38" name="Round Same Side Corner Rectangle 3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90799" y="2135227"/>
            <a:ext cx="64770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>
                <a:latin typeface="Palatino Linotype" panose="02040502050505030304" pitchFamily="18" charset="0"/>
              </a:rPr>
              <a:t>Two letters of recommendation (one </a:t>
            </a:r>
            <a:r>
              <a:rPr lang="en-US" sz="2600" dirty="0" smtClean="0">
                <a:latin typeface="Palatino Linotype" panose="02040502050505030304" pitchFamily="18" charset="0"/>
              </a:rPr>
              <a:t>from </a:t>
            </a:r>
            <a:r>
              <a:rPr lang="en-US" sz="2600" dirty="0">
                <a:latin typeface="Palatino Linotype" panose="02040502050505030304" pitchFamily="18" charset="0"/>
              </a:rPr>
              <a:t>principal or direct supervisor</a:t>
            </a:r>
            <a:r>
              <a:rPr lang="en-US" sz="2600" dirty="0" smtClean="0">
                <a:latin typeface="Palatino Linotype" panose="02040502050505030304" pitchFamily="18" charset="0"/>
              </a:rPr>
              <a:t>)</a:t>
            </a:r>
            <a:endParaRPr lang="en-US" sz="26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Ensure Today’s Students Thrive </a:t>
            </a:r>
            <a:b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in 21</a:t>
            </a:r>
            <a:r>
              <a:rPr lang="en-US" b="1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-century Workforce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371600" y="2057400"/>
            <a:ext cx="6248400" cy="4074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33400" y="4820185"/>
            <a:ext cx="2250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Palatino Linotype" panose="02040502050505030304" pitchFamily="18" charset="0"/>
              </a:rPr>
              <a:t>Risk-Taking</a:t>
            </a:r>
            <a:r>
              <a:rPr lang="en-US" dirty="0" smtClean="0">
                <a:latin typeface="Palatino Linotype" panose="02040502050505030304" pitchFamily="18" charset="0"/>
              </a:rPr>
              <a:t> Leader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40037" y="4820185"/>
            <a:ext cx="257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Palatino Linotype" panose="02040502050505030304" pitchFamily="18" charset="0"/>
              </a:rPr>
              <a:t>Persistent</a:t>
            </a:r>
            <a:r>
              <a:rPr lang="en-US" dirty="0" smtClean="0">
                <a:latin typeface="Palatino Linotype" panose="02040502050505030304" pitchFamily="18" charset="0"/>
              </a:rPr>
              <a:t> Collaborator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355847"/>
            <a:ext cx="8763000" cy="939553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Shift in perception among TL’s/Non-TL’s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593467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Palatino Linotype" panose="02040502050505030304" pitchFamily="18" charset="0"/>
              </a:rPr>
              <a:t> Instructional/Digital Literacy Coach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799112"/>
            <a:ext cx="6553200" cy="4114800"/>
          </a:xfrm>
          <a:prstGeom prst="rect">
            <a:avLst/>
          </a:prstGeom>
          <a:ln w="190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209800"/>
            <a:ext cx="8534400" cy="4407408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Components/concepts of the revised program</a:t>
            </a:r>
          </a:p>
          <a:p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Essentialness of leadership </a:t>
            </a:r>
          </a:p>
          <a:p>
            <a:pPr marL="45720" indent="0">
              <a:buNone/>
            </a:pPr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Evaluate/begin school-aligned growth plan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Evidence Outcomes of Today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4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Becky Russell, MLIS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|School Library/Digital Literacy Content Specialist | Colorado Department of Education | 303.866.6772 |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  <a:hlinkClick r:id="rId2"/>
              </a:rPr>
              <a:t>russell_b@cde.state.co.us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|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  <a:hlinkClick r:id="rId3"/>
              </a:rPr>
              <a:t>brussell@coloradostatelibrary.org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|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  <a:hlinkClick r:id="rId4"/>
              </a:rPr>
              <a:t>http://tinyurl.com/</a:t>
            </a:r>
            <a:r>
              <a:rPr lang="en-US" dirty="0" err="1" smtClean="0">
                <a:solidFill>
                  <a:schemeClr val="tx1"/>
                </a:solidFill>
                <a:latin typeface="Palatino Linotype" panose="02040502050505030304" pitchFamily="18" charset="0"/>
                <a:hlinkClick r:id="rId4"/>
              </a:rPr>
              <a:t>COSchoolLibraries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  <a:hlinkClick r:id="rId4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|    @</a:t>
            </a:r>
            <a:r>
              <a:rPr lang="en-US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beckyjorussell</a:t>
            </a:r>
            <a:endParaRPr lang="en-US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 </a:t>
            </a:r>
            <a:endParaRPr lang="en-US" sz="24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en-US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Judy Barnett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| Highly Effective School Library Coordinator | Colorado Department of Education | 719.964.5352 |     jbarnett@coloradostatelibrary.org |</a:t>
            </a:r>
            <a:r>
              <a:rPr lang="en-US" dirty="0" smtClean="0">
                <a:latin typeface="Palatino Linotype" panose="02040502050505030304" pitchFamily="18" charset="0"/>
                <a:hlinkClick r:id="rId5"/>
              </a:rPr>
              <a:t>highlyeffectiveschoollibraryprogram.wikispaces.com</a:t>
            </a:r>
            <a:endParaRPr lang="en-US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CONTACT INFORMATION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3" descr="https://encrypted-tbn0.gstatic.com/images?q=tbn:ANd9GcSe9cQ-du80UR972EekJ9Ih28Q9yQEtAAzQjS66-ngJ6AjPPBo8yA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05200"/>
            <a:ext cx="228600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 smtClean="0">
                <a:solidFill>
                  <a:schemeClr val="tx1"/>
                </a:solidFill>
                <a:latin typeface="Palatino Linotype" pitchFamily="18" charset="0"/>
              </a:rPr>
              <a:t>Evidence Outcomes</a:t>
            </a:r>
            <a:endParaRPr lang="en-US" sz="44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0999" y="1719071"/>
            <a:ext cx="8610601" cy="4407408"/>
          </a:xfrm>
        </p:spPr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Components/concepts of </a:t>
            </a:r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the revised </a:t>
            </a:r>
            <a:r>
              <a:rPr lang="en-US" sz="28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program</a:t>
            </a:r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Essentialness of leadership </a:t>
            </a:r>
          </a:p>
          <a:p>
            <a:pPr marL="45720" indent="0">
              <a:buNone/>
            </a:pPr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Evaluate/begin school-aligned </a:t>
            </a:r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growth plan</a:t>
            </a:r>
          </a:p>
          <a:p>
            <a:pPr marL="45720" indent="0">
              <a:buNone/>
            </a:pPr>
            <a:endParaRPr lang="en-US" sz="28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sz="28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Leadership Is a Key Focus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41122"/>
            <a:ext cx="4495800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486400" y="2010831"/>
            <a:ext cx="27643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Palatino Linotype" panose="02040502050505030304" pitchFamily="18" charset="0"/>
              </a:rPr>
              <a:t>What is one thing 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you do that helps you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to be recognized as a</a:t>
            </a:r>
          </a:p>
          <a:p>
            <a:r>
              <a:rPr lang="en-US" sz="2000" b="1" dirty="0" smtClean="0">
                <a:latin typeface="Palatino Linotype" panose="02040502050505030304" pitchFamily="18" charset="0"/>
              </a:rPr>
              <a:t>leader</a:t>
            </a:r>
            <a:r>
              <a:rPr lang="en-US" sz="2000" dirty="0" smtClean="0">
                <a:latin typeface="Palatino Linotype" panose="02040502050505030304" pitchFamily="18" charset="0"/>
              </a:rPr>
              <a:t> in your school? 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2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 Shift to Leadership is Essential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685800" y="1676400"/>
            <a:ext cx="7162800" cy="4385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Highly Effective School Libraries (HESL)</a:t>
            </a:r>
            <a:endParaRPr lang="en-US" sz="28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057400"/>
            <a:ext cx="85344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 smtClean="0">
                <a:latin typeface="Palatino Linotype" panose="02040502050505030304" pitchFamily="18" charset="0"/>
              </a:rPr>
              <a:t>Multiple Possibilities</a:t>
            </a:r>
          </a:p>
          <a:p>
            <a:pPr>
              <a:buNone/>
            </a:pPr>
            <a:endParaRPr lang="en-US" sz="2400" b="1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E</a:t>
            </a:r>
            <a:r>
              <a:rPr lang="en-US" sz="2400" b="1" dirty="0" smtClean="0">
                <a:latin typeface="Palatino Linotype" panose="02040502050505030304" pitchFamily="18" charset="0"/>
              </a:rPr>
              <a:t>valuating you and your program </a:t>
            </a:r>
          </a:p>
          <a:p>
            <a:pPr>
              <a:buNone/>
            </a:pPr>
            <a:endParaRPr lang="en-US" sz="2400" b="1" dirty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latin typeface="Palatino Linotype" panose="02040502050505030304" pitchFamily="18" charset="0"/>
              </a:rPr>
              <a:t>Professional Development</a:t>
            </a:r>
            <a:endParaRPr lang="en-US" sz="2400" b="1" dirty="0">
              <a:latin typeface="Palatino Linotype" panose="02040502050505030304" pitchFamily="18" charset="0"/>
            </a:endParaRP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latin typeface="Palatino Linotype" panose="02040502050505030304" pitchFamily="18" charset="0"/>
              </a:rPr>
              <a:t>Award – CDE Recognition </a:t>
            </a:r>
          </a:p>
          <a:p>
            <a:endParaRPr lang="en-US" sz="2400" b="1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Raise awareness and change perceptions</a:t>
            </a: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8381260" cy="1054394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I.    Evaluation of You/Your Program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5715000" cy="37338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600200" y="5845419"/>
            <a:ext cx="4488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Assess collaboratively with your principal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6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36" name="Chevron 35"/>
          <p:cNvSpPr/>
          <p:nvPr/>
        </p:nvSpPr>
        <p:spPr>
          <a:xfrm rot="5400000">
            <a:off x="379462" y="602750"/>
            <a:ext cx="2232756" cy="1562929"/>
          </a:xfrm>
          <a:prstGeom prst="chevron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5" name="Group 14"/>
          <p:cNvGrpSpPr/>
          <p:nvPr/>
        </p:nvGrpSpPr>
        <p:grpSpPr>
          <a:xfrm>
            <a:off x="2277303" y="270112"/>
            <a:ext cx="6411009" cy="1451292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latin typeface="Palatino Linotype" panose="02040502050505030304" pitchFamily="18" charset="0"/>
                </a:rPr>
                <a:t>Use the </a:t>
              </a:r>
              <a:r>
                <a:rPr lang="en-US" sz="2800" b="1" kern="1200" dirty="0" smtClean="0">
                  <a:solidFill>
                    <a:srgbClr val="FAAB67"/>
                  </a:solidFill>
                  <a:latin typeface="Palatino Linotype" panose="02040502050505030304" pitchFamily="18" charset="0"/>
                  <a:hlinkClick r:id="rId3"/>
                </a:rPr>
                <a:t>Evaluation</a:t>
              </a:r>
              <a:r>
                <a:rPr lang="en-US" sz="2800" b="1" kern="1200" dirty="0" smtClean="0">
                  <a:solidFill>
                    <a:srgbClr val="CC0000"/>
                  </a:solidFill>
                  <a:latin typeface="Palatino Linotype" panose="02040502050505030304" pitchFamily="18" charset="0"/>
                  <a:hlinkClick r:id="rId3"/>
                </a:rPr>
                <a:t> Rubric </a:t>
              </a:r>
              <a:r>
                <a:rPr lang="en-US" sz="2800" kern="1200" dirty="0" smtClean="0">
                  <a:latin typeface="Palatino Linotype" panose="02040502050505030304" pitchFamily="18" charset="0"/>
                </a:rPr>
                <a:t>to assess your program.  </a:t>
              </a:r>
              <a:endParaRPr lang="en-US" sz="2800" kern="1200" dirty="0">
                <a:latin typeface="Palatino Linotype" panose="02040502050505030304" pitchFamily="18" charset="0"/>
              </a:endParaRPr>
            </a:p>
          </p:txBody>
        </p:sp>
      </p:grpSp>
      <p:sp>
        <p:nvSpPr>
          <p:cNvPr id="32" name="Chevron 31"/>
          <p:cNvSpPr/>
          <p:nvPr/>
        </p:nvSpPr>
        <p:spPr>
          <a:xfrm rot="5400000">
            <a:off x="379462" y="2648672"/>
            <a:ext cx="2232756" cy="1562929"/>
          </a:xfrm>
          <a:prstGeom prst="chevron">
            <a:avLst/>
          </a:prstGeom>
          <a:solidFill>
            <a:schemeClr val="accent3"/>
          </a:solidFill>
          <a:ln cmpd="thinThick">
            <a:solidFill>
              <a:schemeClr val="tx1"/>
            </a:solidFill>
            <a:round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" name="Group 22"/>
          <p:cNvGrpSpPr/>
          <p:nvPr/>
        </p:nvGrpSpPr>
        <p:grpSpPr>
          <a:xfrm>
            <a:off x="2277303" y="2313759"/>
            <a:ext cx="6411011" cy="157244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latin typeface="Palatino Linotype" panose="02040502050505030304" pitchFamily="18" charset="0"/>
                </a:rPr>
                <a:t>Select </a:t>
              </a:r>
              <a:r>
                <a:rPr lang="en-US" sz="2800" b="1" kern="1200" dirty="0" smtClean="0">
                  <a:solidFill>
                    <a:schemeClr val="accent2">
                      <a:lumMod val="75000"/>
                    </a:schemeClr>
                  </a:solidFill>
                  <a:latin typeface="Palatino Linotype" panose="02040502050505030304" pitchFamily="18" charset="0"/>
                </a:rPr>
                <a:t>2 or 3 areas </a:t>
              </a:r>
              <a:r>
                <a:rPr lang="en-US" sz="2800" kern="1200" dirty="0" smtClean="0">
                  <a:latin typeface="Palatino Linotype" panose="02040502050505030304" pitchFamily="18" charset="0"/>
                </a:rPr>
                <a:t>for improvement and formulate these into </a:t>
              </a:r>
              <a:r>
                <a:rPr lang="en-US" sz="28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school-aligned goals.</a:t>
              </a:r>
              <a:endParaRPr lang="en-US" sz="2800" kern="1200" dirty="0">
                <a:latin typeface="Palatino Linotype" panose="02040502050505030304" pitchFamily="18" charset="0"/>
              </a:endParaRPr>
            </a:p>
          </p:txBody>
        </p:sp>
      </p:grpSp>
      <p:sp>
        <p:nvSpPr>
          <p:cNvPr id="28" name="Chevron 27"/>
          <p:cNvSpPr/>
          <p:nvPr/>
        </p:nvSpPr>
        <p:spPr>
          <a:xfrm rot="5400000">
            <a:off x="379462" y="4692319"/>
            <a:ext cx="2232756" cy="1562929"/>
          </a:xfrm>
          <a:prstGeom prst="chevron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Group 24"/>
          <p:cNvGrpSpPr/>
          <p:nvPr/>
        </p:nvGrpSpPr>
        <p:grpSpPr>
          <a:xfrm>
            <a:off x="2277304" y="4357405"/>
            <a:ext cx="6485696" cy="1586195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Use these goals to fill out the </a:t>
              </a:r>
              <a:r>
                <a:rPr lang="en-US" sz="2800" b="1" kern="1200" dirty="0" smtClean="0">
                  <a:solidFill>
                    <a:srgbClr val="C00000"/>
                  </a:solidFill>
                  <a:latin typeface="Palatino Linotype" panose="02040502050505030304" pitchFamily="18" charset="0"/>
                  <a:hlinkClick r:id="rId4"/>
                </a:rPr>
                <a:t>Growth Plan</a:t>
              </a:r>
              <a:r>
                <a:rPr lang="en-US" sz="2800" kern="1200" dirty="0" smtClean="0">
                  <a:solidFill>
                    <a:srgbClr val="C00000"/>
                  </a:solidFill>
                  <a:latin typeface="Palatino Linotype" panose="02040502050505030304" pitchFamily="18" charset="0"/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and upload on the </a:t>
              </a:r>
              <a:r>
                <a:rPr lang="en-US" sz="2800" b="1" kern="1200" dirty="0" smtClean="0">
                  <a:solidFill>
                    <a:srgbClr val="C00000"/>
                  </a:solidFill>
                  <a:latin typeface="Palatino Linotype" panose="02040502050505030304" pitchFamily="18" charset="0"/>
                  <a:hlinkClick r:id="rId5"/>
                </a:rPr>
                <a:t>HESLP wiki</a:t>
              </a:r>
              <a:endParaRPr lang="en-US" sz="2800" b="1" kern="1200" dirty="0">
                <a:latin typeface="Palatino Linotype" panose="020405020505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828800"/>
            <a:ext cx="8763001" cy="440740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pPr marL="4572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II. 	     Professional Development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751611"/>
            <a:ext cx="4267200" cy="44836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162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6" name="Round Same Side Corner Rectangle 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Final product that shows </a:t>
              </a:r>
              <a:r>
                <a:rPr lang="en-US" sz="2600" b="1" dirty="0" smtClean="0">
                  <a:solidFill>
                    <a:schemeClr val="accent2">
                      <a:lumMod val="75000"/>
                    </a:schemeClr>
                  </a:solidFill>
                  <a:latin typeface="Palatino Linotype" panose="02040502050505030304" pitchFamily="18" charset="0"/>
                </a:rPr>
                <a:t>measurable evidence</a:t>
              </a:r>
              <a:r>
                <a:rPr lang="en-US" sz="2600" dirty="0" smtClean="0">
                  <a:solidFill>
                    <a:schemeClr val="accent2">
                      <a:lumMod val="75000"/>
                    </a:schemeClr>
                  </a:solidFill>
                  <a:latin typeface="Palatino Linotype" panose="02040502050505030304" pitchFamily="18" charset="0"/>
                </a:rPr>
                <a:t> </a:t>
              </a: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of how you met your goals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401675" y="5070044"/>
            <a:ext cx="6382666" cy="1178356"/>
            <a:chOff x="1562928" y="4089570"/>
            <a:chExt cx="6152320" cy="1451292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Principal commits to 8 hour release time, and gets wiki link of </a:t>
              </a:r>
              <a:r>
                <a:rPr lang="en-US" sz="2600" b="1" dirty="0" smtClean="0">
                  <a:solidFill>
                    <a:schemeClr val="tx1"/>
                  </a:solidFill>
                  <a:latin typeface="Palatino Linotype" panose="02040502050505030304" pitchFamily="18" charset="0"/>
                  <a:hlinkClick r:id="rId2"/>
                </a:rPr>
                <a:t>outcomes </a:t>
              </a:r>
              <a:endParaRPr lang="en-US" sz="2600" b="1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459740" y="423668"/>
            <a:ext cx="6324601" cy="1039452"/>
            <a:chOff x="1562929" y="4089568"/>
            <a:chExt cx="6152320" cy="1451291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b="1" dirty="0" smtClean="0">
                  <a:solidFill>
                    <a:schemeClr val="tx1"/>
                  </a:solidFill>
                  <a:latin typeface="Palatino Linotype" panose="02040502050505030304" pitchFamily="18" charset="0"/>
                  <a:hlinkClick r:id="rId3"/>
                </a:rPr>
                <a:t>Personalized professional growth </a:t>
              </a: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in 2-3 rubric areas with help of your peers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444554" y="1933893"/>
            <a:ext cx="6470848" cy="2027728"/>
            <a:chOff x="1349220" y="2638277"/>
            <a:chExt cx="6294583" cy="2831129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590800" y="2135227"/>
            <a:ext cx="632460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 smtClean="0">
                <a:latin typeface="Palatino Linotype" panose="02040502050505030304" pitchFamily="18" charset="0"/>
              </a:rPr>
              <a:t>Develop a school-UIP aligned </a:t>
            </a:r>
            <a:r>
              <a:rPr lang="en-US" sz="2600" b="1" dirty="0" smtClean="0">
                <a:latin typeface="Palatino Linotype" panose="02040502050505030304" pitchFamily="18" charset="0"/>
                <a:hlinkClick r:id="rId4"/>
              </a:rPr>
              <a:t>Growth Plan</a:t>
            </a:r>
            <a:r>
              <a:rPr lang="en-US" sz="2600" dirty="0" smtClean="0">
                <a:latin typeface="Palatino Linotype" panose="02040502050505030304" pitchFamily="18" charset="0"/>
                <a:hlinkClick r:id="rId4"/>
              </a:rPr>
              <a:t> </a:t>
            </a:r>
            <a:r>
              <a:rPr lang="en-US" sz="2600" dirty="0" smtClean="0">
                <a:latin typeface="Palatino Linotype" panose="02040502050505030304" pitchFamily="18" charset="0"/>
              </a:rPr>
              <a:t>and upload to wiki</a:t>
            </a:r>
            <a:endParaRPr lang="en-US" sz="2600" dirty="0">
              <a:latin typeface="Palatino Linotype" panose="0204050205050503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81000" y="268291"/>
            <a:ext cx="1509840" cy="6361110"/>
            <a:chOff x="699960" y="268291"/>
            <a:chExt cx="1509840" cy="6361110"/>
          </a:xfrm>
        </p:grpSpPr>
        <p:sp>
          <p:nvSpPr>
            <p:cNvPr id="27" name="Chevron 26"/>
            <p:cNvSpPr/>
            <p:nvPr/>
          </p:nvSpPr>
          <p:spPr bwMode="auto">
            <a:xfrm rot="5400000">
              <a:off x="674450" y="308216"/>
              <a:ext cx="1575276" cy="1495425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Chevron 27"/>
            <p:cNvSpPr/>
            <p:nvPr/>
          </p:nvSpPr>
          <p:spPr bwMode="auto">
            <a:xfrm rot="5400000">
              <a:off x="686375" y="5109071"/>
              <a:ext cx="1545235" cy="1495425"/>
            </a:xfrm>
            <a:prstGeom prst="chevron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28"/>
            <p:cNvSpPr/>
            <p:nvPr/>
          </p:nvSpPr>
          <p:spPr bwMode="auto">
            <a:xfrm rot="5400000">
              <a:off x="695804" y="3621638"/>
              <a:ext cx="1503739" cy="1495425"/>
            </a:xfrm>
            <a:prstGeom prst="chevron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hevron 29"/>
            <p:cNvSpPr/>
            <p:nvPr/>
          </p:nvSpPr>
          <p:spPr bwMode="auto">
            <a:xfrm rot="5400000">
              <a:off x="616855" y="1926671"/>
              <a:ext cx="1661636" cy="1495425"/>
            </a:xfrm>
            <a:prstGeom prst="chevron">
              <a:avLst/>
            </a:prstGeom>
            <a:solidFill>
              <a:schemeClr val="accent3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116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17820</TotalTime>
  <Words>295</Words>
  <Application>Microsoft Office PowerPoint</Application>
  <PresentationFormat>On-screen Show (4:3)</PresentationFormat>
  <Paragraphs>76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CDE THEME</vt:lpstr>
      <vt:lpstr>Office Theme</vt:lpstr>
      <vt:lpstr>Highly Effective School Library Programs</vt:lpstr>
      <vt:lpstr>Evidence Outcomes</vt:lpstr>
      <vt:lpstr>Leadership Is a Key Focus</vt:lpstr>
      <vt:lpstr> Shift to Leadership is Essential</vt:lpstr>
      <vt:lpstr>Highly Effective School Libraries (HESL)</vt:lpstr>
      <vt:lpstr>I.    Evaluation of You/Your Program</vt:lpstr>
      <vt:lpstr>PowerPoint Presentation</vt:lpstr>
      <vt:lpstr>II.       Professional Development</vt:lpstr>
      <vt:lpstr>PowerPoint Presentation</vt:lpstr>
      <vt:lpstr>III.    Recognition</vt:lpstr>
      <vt:lpstr>Rigorous Process with Higher Rewards </vt:lpstr>
      <vt:lpstr>PowerPoint Presentation</vt:lpstr>
      <vt:lpstr>Ensure Today’s Students Thrive  in 21st-century Workforce</vt:lpstr>
      <vt:lpstr>Key Ingredients</vt:lpstr>
      <vt:lpstr>Shift in perception among TL’s/Non-TL’s</vt:lpstr>
      <vt:lpstr>Evidence Outcomes of Today</vt:lpstr>
      <vt:lpstr>CONTACT INFORMATION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Russell, Becky</cp:lastModifiedBy>
  <cp:revision>376</cp:revision>
  <cp:lastPrinted>2012-04-23T22:21:30Z</cp:lastPrinted>
  <dcterms:created xsi:type="dcterms:W3CDTF">2012-04-24T17:19:20Z</dcterms:created>
  <dcterms:modified xsi:type="dcterms:W3CDTF">2013-09-20T17:01:13Z</dcterms:modified>
</cp:coreProperties>
</file>